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76" r:id="rId6"/>
    <p:sldId id="259" r:id="rId7"/>
    <p:sldId id="260" r:id="rId8"/>
    <p:sldId id="261" r:id="rId9"/>
    <p:sldId id="262" r:id="rId10"/>
  </p:sldIdLst>
  <p:sldSz cx="9906000" cy="6858000" type="A4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6054"/>
    <a:srgbClr val="DB640E"/>
    <a:srgbClr val="D0652D"/>
    <a:srgbClr val="327D7E"/>
    <a:srgbClr val="E6E6E6"/>
    <a:srgbClr val="285055"/>
    <a:srgbClr val="F7F3E8"/>
    <a:srgbClr val="E5BC95"/>
    <a:srgbClr val="6DAB3E"/>
    <a:srgbClr val="E60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5416F3-2F6E-4EA1-868F-338FD5259FAF}" v="7" dt="2026-09-14T10:16:02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tering Manager" userId="5a49f281-2619-411b-ba05-9bdc717a3061" providerId="ADAL" clId="{E7FCE38C-2740-4CDA-9F64-91DA2C983B6B}"/>
    <pc:docChg chg="undo custSel modSld">
      <pc:chgData name="Catering Manager" userId="5a49f281-2619-411b-ba05-9bdc717a3061" providerId="ADAL" clId="{E7FCE38C-2740-4CDA-9F64-91DA2C983B6B}" dt="2026-09-14T10:17:34.450" v="1268" actId="20577"/>
      <pc:docMkLst>
        <pc:docMk/>
      </pc:docMkLst>
      <pc:sldChg chg="modSp mod">
        <pc:chgData name="Catering Manager" userId="5a49f281-2619-411b-ba05-9bdc717a3061" providerId="ADAL" clId="{E7FCE38C-2740-4CDA-9F64-91DA2C983B6B}" dt="2026-09-14T10:11:46.076" v="1057" actId="20577"/>
        <pc:sldMkLst>
          <pc:docMk/>
          <pc:sldMk cId="2908146603" sldId="259"/>
        </pc:sldMkLst>
        <pc:graphicFrameChg chg="modGraphic">
          <ac:chgData name="Catering Manager" userId="5a49f281-2619-411b-ba05-9bdc717a3061" providerId="ADAL" clId="{E7FCE38C-2740-4CDA-9F64-91DA2C983B6B}" dt="2026-09-14T10:11:46.076" v="1057" actId="20577"/>
          <ac:graphicFrameMkLst>
            <pc:docMk/>
            <pc:sldMk cId="2908146603" sldId="259"/>
            <ac:graphicFrameMk id="2" creationId="{1CFC9DC5-42CD-9B42-759E-A0C28F09D127}"/>
          </ac:graphicFrameMkLst>
        </pc:graphicFrameChg>
      </pc:sldChg>
      <pc:sldChg chg="modSp mod">
        <pc:chgData name="Catering Manager" userId="5a49f281-2619-411b-ba05-9bdc717a3061" providerId="ADAL" clId="{E7FCE38C-2740-4CDA-9F64-91DA2C983B6B}" dt="2026-09-14T10:17:34.450" v="1268" actId="20577"/>
        <pc:sldMkLst>
          <pc:docMk/>
          <pc:sldMk cId="309284148" sldId="260"/>
        </pc:sldMkLst>
        <pc:graphicFrameChg chg="mod modGraphic">
          <ac:chgData name="Catering Manager" userId="5a49f281-2619-411b-ba05-9bdc717a3061" providerId="ADAL" clId="{E7FCE38C-2740-4CDA-9F64-91DA2C983B6B}" dt="2026-09-14T10:17:34.450" v="1268" actId="20577"/>
          <ac:graphicFrameMkLst>
            <pc:docMk/>
            <pc:sldMk cId="309284148" sldId="260"/>
            <ac:graphicFrameMk id="4" creationId="{BF557EB3-8355-55EE-1B48-0746D2D4F900}"/>
          </ac:graphicFrameMkLst>
        </pc:graphicFrameChg>
      </pc:sldChg>
      <pc:sldChg chg="modSp">
        <pc:chgData name="Catering Manager" userId="5a49f281-2619-411b-ba05-9bdc717a3061" providerId="ADAL" clId="{E7FCE38C-2740-4CDA-9F64-91DA2C983B6B}" dt="2026-09-14T10:16:02.184" v="1133"/>
        <pc:sldMkLst>
          <pc:docMk/>
          <pc:sldMk cId="3337724446" sldId="261"/>
        </pc:sldMkLst>
        <pc:graphicFrameChg chg="mod">
          <ac:chgData name="Catering Manager" userId="5a49f281-2619-411b-ba05-9bdc717a3061" providerId="ADAL" clId="{E7FCE38C-2740-4CDA-9F64-91DA2C983B6B}" dt="2026-09-14T10:16:02.184" v="1133"/>
          <ac:graphicFrameMkLst>
            <pc:docMk/>
            <pc:sldMk cId="3337724446" sldId="261"/>
            <ac:graphicFrameMk id="3" creationId="{D9200A43-EA1C-B9A3-D21B-D3BDA53B9E28}"/>
          </ac:graphicFrameMkLst>
        </pc:graphicFrameChg>
      </pc:sldChg>
      <pc:sldChg chg="modSp mod">
        <pc:chgData name="Catering Manager" userId="5a49f281-2619-411b-ba05-9bdc717a3061" providerId="ADAL" clId="{E7FCE38C-2740-4CDA-9F64-91DA2C983B6B}" dt="2026-09-09T10:49:17.843" v="995" actId="20577"/>
        <pc:sldMkLst>
          <pc:docMk/>
          <pc:sldMk cId="3935269163" sldId="276"/>
        </pc:sldMkLst>
        <pc:graphicFrameChg chg="mod modGraphic">
          <ac:chgData name="Catering Manager" userId="5a49f281-2619-411b-ba05-9bdc717a3061" providerId="ADAL" clId="{E7FCE38C-2740-4CDA-9F64-91DA2C983B6B}" dt="2026-09-09T10:49:17.843" v="995" actId="20577"/>
          <ac:graphicFrameMkLst>
            <pc:docMk/>
            <pc:sldMk cId="3935269163" sldId="276"/>
            <ac:graphicFrameMk id="6" creationId="{5302CA6C-6D14-7B15-4595-485A96DC9A6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624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1814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0465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96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035B028-DFF1-73B5-4344-BB31F4FB9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073216"/>
              </p:ext>
            </p:extLst>
          </p:nvPr>
        </p:nvGraphicFramePr>
        <p:xfrm>
          <a:off x="620487" y="1926770"/>
          <a:ext cx="8472714" cy="4062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4131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440821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441726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433294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441725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291017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360618">
                <a:tc>
                  <a:txBody>
                    <a:bodyPr/>
                    <a:lstStyle/>
                    <a:p>
                      <a:pPr algn="ctr"/>
                      <a:endParaRPr lang="en-GB" sz="10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411970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>
                          <a:solidFill>
                            <a:srgbClr val="846054"/>
                          </a:solidFill>
                          <a:latin typeface="+mn-lt"/>
                        </a:rPr>
                        <a:t>Hydration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Milk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Orange juice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Apple juice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Flavoured water </a:t>
                      </a:r>
                      <a:endParaRPr lang="en-GB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en-GB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Orange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Apple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Flavored water 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Orange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Apple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Flavored water 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Orange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Apple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Flavored water 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Orange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Apple juice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Flavored water </a:t>
                      </a:r>
                      <a:endParaRPr kumimoji="0" lang="en-GB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131247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>
                          <a:solidFill>
                            <a:srgbClr val="846054"/>
                          </a:solidFill>
                          <a:latin typeface="+mn-lt"/>
                        </a:rPr>
                        <a:t>Hot Items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8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200" b="0" i="0" u="none" strike="noStrike" dirty="0">
                        <a:solidFill>
                          <a:srgbClr val="84605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811392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>
                          <a:solidFill>
                            <a:srgbClr val="846054"/>
                          </a:solidFill>
                          <a:latin typeface="+mn-lt"/>
                        </a:rPr>
                        <a:t>Daily breakfast items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200" b="0" i="0" u="none" strike="noStrike" baseline="0">
                          <a:solidFill>
                            <a:srgbClr val="846054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Selection of breads to toast, jams &amp; spreads</a:t>
                      </a:r>
                    </a:p>
                    <a:p>
                      <a:pPr algn="ctr"/>
                      <a:r>
                        <a:rPr lang="en-GB" sz="1200" b="0" i="0" u="none" strike="noStrike" baseline="0">
                          <a:solidFill>
                            <a:srgbClr val="846054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multi grain cereals, milk &amp; dairy free alternative</a:t>
                      </a:r>
                    </a:p>
                    <a:p>
                      <a:pPr algn="ctr"/>
                      <a:r>
                        <a:rPr lang="en-GB" sz="1200" b="0" i="0" u="none" strike="noStrike" baseline="0">
                          <a:solidFill>
                            <a:srgbClr val="846054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fruit yoghurts &amp; porridge</a:t>
                      </a:r>
                    </a:p>
                    <a:p>
                      <a:pPr algn="ctr"/>
                      <a:endParaRPr lang="en-GB" sz="1200" b="0">
                        <a:solidFill>
                          <a:srgbClr val="84605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330567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>
                          <a:solidFill>
                            <a:srgbClr val="846054"/>
                          </a:solidFill>
                          <a:latin typeface="+mn-lt"/>
                        </a:rPr>
                        <a:t>Fresh fruit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Selection of seasonal whole &amp; sliced fruit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</a:tbl>
          </a:graphicData>
        </a:graphic>
      </p:graphicFrame>
      <p:pic>
        <p:nvPicPr>
          <p:cNvPr id="3" name="Graphic 2">
            <a:extLst>
              <a:ext uri="{FF2B5EF4-FFF2-40B4-BE49-F238E27FC236}">
                <a16:creationId xmlns:a16="http://schemas.microsoft.com/office/drawing/2014/main" id="{F30E1505-6111-CEFC-F1DC-8F6EBFE741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47382" y="152400"/>
            <a:ext cx="5211231" cy="1435501"/>
          </a:xfrm>
          <a:prstGeom prst="rect">
            <a:avLst/>
          </a:prstGeom>
        </p:spPr>
      </p:pic>
      <p:pic>
        <p:nvPicPr>
          <p:cNvPr id="4" name="Picture 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1C060F36-74E9-C0BA-7581-075A6C723E4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4" y="6277323"/>
            <a:ext cx="1210491" cy="29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57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859B757-7044-3223-7EEA-9242C0468A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63762" y="152400"/>
            <a:ext cx="5778469" cy="145559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302CA6C-6D14-7B15-4595-485A96DC9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390541"/>
              </p:ext>
            </p:extLst>
          </p:nvPr>
        </p:nvGraphicFramePr>
        <p:xfrm>
          <a:off x="662841" y="1831428"/>
          <a:ext cx="8580310" cy="313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011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433618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434518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426128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434517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434518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367243">
                <a:tc>
                  <a:txBody>
                    <a:bodyPr/>
                    <a:lstStyle/>
                    <a:p>
                      <a:pPr algn="ctr"/>
                      <a:endParaRPr lang="en-GB" sz="10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i="0" u="none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524209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rgbClr val="846054"/>
                          </a:solidFill>
                          <a:latin typeface="+mn-lt"/>
                        </a:rPr>
                        <a:t>Week 1</a:t>
                      </a:r>
                      <a:endParaRPr lang="en-GB" sz="1200" b="1" i="0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solidFill>
                          <a:srgbClr val="846054"/>
                        </a:solidFill>
                      </a:endParaRPr>
                    </a:p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Crudites, Pitta sticks </a:t>
                      </a:r>
                    </a:p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&amp; humus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  <a:p>
                      <a:pPr algn="ctr" fontAlgn="ctr"/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Banana and blueberry bread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“Boost It”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Brownie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rgbClr val="846054"/>
                          </a:solidFill>
                        </a:rPr>
                        <a:t>Pizza pin wheels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chocolate  cookie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662749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rgbClr val="846054"/>
                          </a:solidFill>
                          <a:latin typeface="+mn-lt"/>
                        </a:rPr>
                        <a:t>Week 2</a:t>
                      </a:r>
                      <a:endParaRPr lang="en-GB" sz="1200" b="1" i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Cheese and plain  croissant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Lemon drizzle cake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Cheese and crackers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“Boost It”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Carrot cake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dirty="0">
                          <a:solidFill>
                            <a:srgbClr val="846054"/>
                          </a:solidFill>
                        </a:rPr>
                        <a:t>Sausage roll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504230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rgbClr val="846054"/>
                          </a:solidFill>
                          <a:latin typeface="+mn-lt"/>
                        </a:rPr>
                        <a:t>Week</a:t>
                      </a:r>
                      <a:r>
                        <a:rPr lang="en-US" sz="1200" b="1" i="0" baseline="0">
                          <a:solidFill>
                            <a:srgbClr val="846054"/>
                          </a:solidFill>
                          <a:latin typeface="+mn-lt"/>
                        </a:rPr>
                        <a:t> 3 </a:t>
                      </a:r>
                      <a:endParaRPr lang="en-GB" sz="1200" b="1" i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>
                          <a:solidFill>
                            <a:srgbClr val="846054"/>
                          </a:solidFill>
                        </a:rPr>
                        <a:t>Cheese straw</a:t>
                      </a:r>
                      <a:endParaRPr lang="en-GB" sz="120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dirty="0">
                        <a:solidFill>
                          <a:srgbClr val="846054"/>
                        </a:solidFill>
                      </a:endParaRPr>
                    </a:p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Flapjack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  <a:p>
                      <a:pPr algn="ctr" fontAlgn="b"/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dirty="0">
                        <a:solidFill>
                          <a:srgbClr val="846054"/>
                        </a:solidFill>
                      </a:endParaRPr>
                    </a:p>
                    <a:p>
                      <a:pPr algn="ctr" fontAlgn="b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Pesto pinwheel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  <a:p>
                      <a:pPr algn="ctr" fontAlgn="b"/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Crudites, Pitta sticks </a:t>
                      </a:r>
                    </a:p>
                    <a:p>
                      <a:pPr algn="ctr" fontAlgn="ctr"/>
                      <a:r>
                        <a:rPr lang="en-US" sz="1200" dirty="0">
                          <a:solidFill>
                            <a:srgbClr val="846054"/>
                          </a:solidFill>
                        </a:rPr>
                        <a:t>&amp; humus</a:t>
                      </a: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solidFill>
                          <a:srgbClr val="846054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rgbClr val="846054"/>
                          </a:solidFill>
                        </a:rPr>
                        <a:t>shortbread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826298"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>
                          <a:solidFill>
                            <a:srgbClr val="846054"/>
                          </a:solidFill>
                          <a:latin typeface="+mn-lt"/>
                        </a:rPr>
                        <a:t>Every</a:t>
                      </a:r>
                      <a:r>
                        <a:rPr lang="en-US" sz="1200" b="1" i="0" baseline="0">
                          <a:solidFill>
                            <a:srgbClr val="846054"/>
                          </a:solidFill>
                          <a:latin typeface="+mn-lt"/>
                        </a:rPr>
                        <a:t> day</a:t>
                      </a:r>
                      <a:endParaRPr lang="en-GB" sz="1200" b="1" i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>
                          <a:solidFill>
                            <a:srgbClr val="846054"/>
                          </a:solidFill>
                        </a:rPr>
                        <a:t>Whole &amp; cut fruit / crudities </a:t>
                      </a:r>
                      <a:endParaRPr lang="en-GB" sz="1200" noProof="0">
                        <a:solidFill>
                          <a:srgbClr val="846054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846054"/>
                          </a:solidFill>
                        </a:rPr>
                        <a:t>Whole &amp; cut fruit / crudities </a:t>
                      </a:r>
                      <a:endParaRPr lang="en-GB" sz="1200" noProof="0" dirty="0">
                        <a:solidFill>
                          <a:srgbClr val="846054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846054"/>
                          </a:solidFill>
                        </a:rPr>
                        <a:t>Whole &amp; cut fruit / crudities </a:t>
                      </a:r>
                      <a:endParaRPr lang="en-GB" sz="1200" noProof="0" dirty="0">
                        <a:solidFill>
                          <a:srgbClr val="846054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846054"/>
                          </a:solidFill>
                        </a:rPr>
                        <a:t>Whole &amp; cut fruit / crudities </a:t>
                      </a:r>
                      <a:endParaRPr lang="en-GB" sz="1200" noProof="0" dirty="0">
                        <a:solidFill>
                          <a:srgbClr val="846054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>
                          <a:solidFill>
                            <a:srgbClr val="846054"/>
                          </a:solidFill>
                        </a:rPr>
                        <a:t>Whole &amp; cut fruit / crudities </a:t>
                      </a:r>
                      <a:endParaRPr lang="en-GB" sz="1200" noProof="0" dirty="0">
                        <a:solidFill>
                          <a:srgbClr val="846054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</a:tbl>
          </a:graphicData>
        </a:graphic>
      </p:graphicFrame>
      <p:pic>
        <p:nvPicPr>
          <p:cNvPr id="10" name="Picture 9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FD074966-A873-3747-F32B-4ED1427499E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4" y="6277323"/>
            <a:ext cx="1210491" cy="29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69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FC9DC5-42CD-9B42-759E-A0C28F09D1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1667933"/>
              </p:ext>
            </p:extLst>
          </p:nvPr>
        </p:nvGraphicFramePr>
        <p:xfrm>
          <a:off x="257695" y="1388226"/>
          <a:ext cx="9540093" cy="5431835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687551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467674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585032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599269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722220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478347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298640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6F2322"/>
                          </a:solidFill>
                          <a:latin typeface="+mn-lt"/>
                        </a:rPr>
                        <a:t>WEEK 1</a:t>
                      </a:r>
                      <a:endParaRPr lang="en-GB" sz="1400" b="1">
                        <a:solidFill>
                          <a:srgbClr val="6F232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MONDAY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TUESDAY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WEDNESDAY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THURSDAY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FRIDAY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34509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846054"/>
                          </a:solidFill>
                          <a:latin typeface="+mn-lt"/>
                        </a:rPr>
                        <a:t>Soup</a:t>
                      </a:r>
                      <a:endParaRPr lang="en-GB" sz="1400" b="1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served with freshly baked bread, toppings, butter &amp; dairy free spread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848512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846054"/>
                          </a:solidFill>
                          <a:latin typeface="+mn-lt"/>
                        </a:rPr>
                        <a:t>Classic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noProof="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Beef bolognaise      Garlic bread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Chicken curry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Naan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Pomegranate raita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Mango chutney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Onion bhaji &amp; samosa</a:t>
                      </a: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noProof="0" dirty="0">
                        <a:solidFill>
                          <a:srgbClr val="846054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Deep pan pizza topped with pepperoni                       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“Roast  loin of pork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Yorkshire pudding  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 Apple sauce  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 Gravy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050" kern="10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Battered</a:t>
                      </a:r>
                      <a:r>
                        <a:rPr lang="en-GB" sz="1050" kern="100" baseline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 Fish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050" kern="100" baseline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Sausages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050" kern="100" baseline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Tartar sauce            </a:t>
                      </a:r>
                      <a:r>
                        <a:rPr lang="en-US" sz="1050" kern="1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wedges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450800"/>
                  </a:ext>
                </a:extLst>
              </a:tr>
              <a:tr h="6493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Quorn Mince and bean Bolognaise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Sweet potato paneer &amp; spinach dhal and rice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 err="1">
                          <a:solidFill>
                            <a:srgbClr val="846054"/>
                          </a:solidFill>
                        </a:rPr>
                        <a:t>popadum</a:t>
                      </a: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Margarita Pizza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Tomato and rocket risotto  with shaved parmesan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Fishless fingers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895921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050" dirty="0">
                        <a:solidFill>
                          <a:srgbClr val="846054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846054"/>
                          </a:solidFill>
                        </a:rPr>
                        <a:t>Penne pasta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846054"/>
                          </a:solidFill>
                        </a:rPr>
                        <a:t>Roast Italian vegetables</a:t>
                      </a: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846054"/>
                          </a:solidFill>
                        </a:rPr>
                        <a:t>Green beans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846054"/>
                          </a:solidFill>
                        </a:rPr>
                        <a:t>Parmesan cheese </a:t>
                      </a: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50/50 rice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Carrot &amp; cucumber salad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Turmeric cauliflower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Sweetcorn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Broccoli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Potato wedges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Skin on roast potatoes 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Cabbage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Roasted carrot and parsnip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05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Baked beans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Peas                                   Chips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2986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846054"/>
                          </a:solidFill>
                          <a:latin typeface="+mn-lt"/>
                        </a:rPr>
                        <a:t>Jacket Potato Bar</a:t>
                      </a:r>
                      <a:endParaRPr lang="en-GB" sz="1400" b="1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1050" noProof="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105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298640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Salad Bar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rgbClr val="846054"/>
                          </a:solidFill>
                        </a:rPr>
                        <a:t>Seasonal salads, daily protein items with dressings and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15938789"/>
                  </a:ext>
                </a:extLst>
              </a:tr>
              <a:tr h="746601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Dessert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noProof="0">
                          <a:solidFill>
                            <a:srgbClr val="846054"/>
                          </a:solidFill>
                        </a:rPr>
                        <a:t>Syrup sponge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noProof="0">
                          <a:solidFill>
                            <a:srgbClr val="846054"/>
                          </a:solidFill>
                        </a:rPr>
                        <a:t>&amp; cream</a:t>
                      </a:r>
                      <a:endParaRPr lang="en-GB" sz="1050" noProof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noProof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Pudding pots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noProof="0" dirty="0">
                          <a:solidFill>
                            <a:srgbClr val="846054"/>
                          </a:solidFill>
                        </a:rPr>
                        <a:t>Coconut and </a:t>
                      </a:r>
                      <a:endParaRPr lang="en-US" sz="105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noProof="0" dirty="0">
                          <a:solidFill>
                            <a:srgbClr val="846054"/>
                          </a:solidFill>
                        </a:rPr>
                        <a:t> Berry cake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50" noProof="0" dirty="0">
                          <a:solidFill>
                            <a:srgbClr val="846054"/>
                          </a:solidFill>
                        </a:rPr>
                        <a:t>With custard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Pudding pots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Chocolate pots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&amp;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noProof="0" dirty="0">
                          <a:solidFill>
                            <a:srgbClr val="846054"/>
                          </a:solidFill>
                        </a:rPr>
                        <a:t>Plant based chocolate pots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95822"/>
                  </a:ext>
                </a:extLst>
              </a:tr>
              <a:tr h="507688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Fruit &amp; potted desserts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Fresh cut and whole fruits of the day, ripe and ready to eat, plus freshly made yoghurts and daily dessert pots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384489"/>
                  </a:ext>
                </a:extLst>
              </a:tr>
            </a:tbl>
          </a:graphicData>
        </a:graphic>
      </p:graphicFrame>
      <p:pic>
        <p:nvPicPr>
          <p:cNvPr id="3" name="Graphic 2">
            <a:extLst>
              <a:ext uri="{FF2B5EF4-FFF2-40B4-BE49-F238E27FC236}">
                <a16:creationId xmlns:a16="http://schemas.microsoft.com/office/drawing/2014/main" id="{EFA4715B-BD6C-B855-618B-0E542AD19A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7964" y="182587"/>
            <a:ext cx="2850069" cy="1413110"/>
          </a:xfrm>
          <a:prstGeom prst="rect">
            <a:avLst/>
          </a:prstGeom>
        </p:spPr>
      </p:pic>
      <p:pic>
        <p:nvPicPr>
          <p:cNvPr id="4" name="Picture 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4E212018-D667-602D-484A-848F2FB4C93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4" y="6277323"/>
            <a:ext cx="1210491" cy="29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46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F557EB3-8355-55EE-1B48-0746D2D4F9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233266"/>
              </p:ext>
            </p:extLst>
          </p:nvPr>
        </p:nvGraphicFramePr>
        <p:xfrm>
          <a:off x="342404" y="1431922"/>
          <a:ext cx="9221188" cy="532211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637518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388100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538039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551854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71160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434517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295281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6F2322"/>
                          </a:solidFill>
                          <a:latin typeface="+mn-lt"/>
                        </a:rPr>
                        <a:t>WEEK 2</a:t>
                      </a:r>
                      <a:endParaRPr lang="en-GB" sz="1400" b="1">
                        <a:solidFill>
                          <a:srgbClr val="6F232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MONDAY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TUESDAY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WEDNESDAY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THURSDAY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FRIDAY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55112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846054"/>
                          </a:solidFill>
                          <a:latin typeface="+mn-lt"/>
                        </a:rPr>
                        <a:t>Soup</a:t>
                      </a:r>
                      <a:endParaRPr lang="en-GB" sz="1400" b="1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Soup of the day served with freshly baked bread, toppings butter &amp; dairy free spread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041273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Classic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“</a:t>
                      </a:r>
                      <a:r>
                        <a:rPr lang="en-GB" sz="10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Selection of butcher's</a:t>
                      </a:r>
                      <a:endParaRPr lang="en-US" dirty="0">
                        <a:ea typeface="Calibri"/>
                        <a:cs typeface="Times New Roman"/>
                      </a:endParaRP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 Sausages</a:t>
                      </a:r>
                      <a:endParaRPr lang="en-GB" dirty="0"/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Gravy   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Fried onions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noProof="0" dirty="0">
                          <a:solidFill>
                            <a:srgbClr val="846054"/>
                          </a:solidFill>
                          <a:latin typeface="+mn-lt"/>
                        </a:rPr>
                        <a:t> lasagne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 and sour pork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Noodles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Spring roll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TASTE TOURIST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Travel the globe           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Pulled </a:t>
                      </a:r>
                      <a:r>
                        <a:rPr lang="en-GB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bbq</a:t>
                      </a:r>
                      <a:r>
                        <a:rPr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 pork </a:t>
                      </a:r>
                    </a:p>
                    <a:p>
                      <a:pPr marL="0" marR="0" lvl="0" indent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Pretzel roll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40262"/>
                  </a:ext>
                </a:extLst>
              </a:tr>
              <a:tr h="6600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Quorn sausages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Maccaroni cheese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Sweet and sour vegetables and tofu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000" noProof="0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rgbClr val="846054"/>
                          </a:solidFill>
                          <a:latin typeface="+mn-lt"/>
                        </a:rPr>
                        <a:t>BBQ Vegan fillet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590563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Roasted root vegetables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peas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Mashed potatoes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Broccoli  and carrot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Sauté potatoes</a:t>
                      </a:r>
                    </a:p>
                    <a:p>
                      <a:pPr marL="0" marR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Garlic &amp; herb</a:t>
                      </a:r>
                      <a:r>
                        <a:rPr lang="en-US" sz="1100" baseline="0" dirty="0">
                          <a:solidFill>
                            <a:srgbClr val="846054"/>
                          </a:solidFill>
                        </a:rPr>
                        <a:t> bread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Sugar snap peas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Stir fried vegetables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Prawn crackers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</a:rPr>
                        <a:t>Skin on Wedges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</a:rPr>
                        <a:t> Red cabbage slaw 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000" dirty="0">
                          <a:solidFill>
                            <a:srgbClr val="846054"/>
                          </a:solidFill>
                        </a:rPr>
                        <a:t>Mixed vegetables</a:t>
                      </a:r>
                      <a:endParaRPr lang="en-GB" sz="1000" dirty="0">
                        <a:solidFill>
                          <a:srgbClr val="846054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29528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846054"/>
                          </a:solidFill>
                          <a:latin typeface="+mn-lt"/>
                        </a:rPr>
                        <a:t>Jacket Potato Bar</a:t>
                      </a:r>
                      <a:endParaRPr lang="en-GB" sz="1400" b="1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295281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Salad Bar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Seasonal salads, daily protein item, fresh baked bread all complimented with daily dressings and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2280563"/>
                  </a:ext>
                </a:extLst>
              </a:tr>
              <a:tr h="679147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Dessert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  Jam &amp; coconut sponge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With custard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     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Pudding pots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>
                          <a:solidFill>
                            <a:srgbClr val="846054"/>
                          </a:solidFill>
                        </a:rPr>
                        <a:t>Fruit crumble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noProof="0" dirty="0">
                          <a:solidFill>
                            <a:srgbClr val="846054"/>
                          </a:solidFill>
                        </a:rPr>
                        <a:t>with custard</a:t>
                      </a:r>
                      <a:endParaRPr lang="en-GB" sz="110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Pudding pots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noProof="0" dirty="0">
                        <a:solidFill>
                          <a:srgbClr val="846054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Rice pudding with toppings /plant-based rice pudding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95822"/>
                  </a:ext>
                </a:extLst>
              </a:tr>
              <a:tr h="501978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Fruit &amp; potted desserts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Fresh cut and whole fruits of the day, ripe and ready to eat, plus freshly made yoghurts and daily dessert pots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47685"/>
                  </a:ext>
                </a:extLst>
              </a:tr>
            </a:tbl>
          </a:graphicData>
        </a:graphic>
      </p:graphicFrame>
      <p:pic>
        <p:nvPicPr>
          <p:cNvPr id="3" name="Graphic 2">
            <a:extLst>
              <a:ext uri="{FF2B5EF4-FFF2-40B4-BE49-F238E27FC236}">
                <a16:creationId xmlns:a16="http://schemas.microsoft.com/office/drawing/2014/main" id="{6D6C69DE-66C6-A29F-8033-F72E03C54B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7964" y="182587"/>
            <a:ext cx="2850069" cy="1413110"/>
          </a:xfrm>
          <a:prstGeom prst="rect">
            <a:avLst/>
          </a:prstGeom>
        </p:spPr>
      </p:pic>
      <p:pic>
        <p:nvPicPr>
          <p:cNvPr id="5" name="Picture 4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973B326-86F8-7754-031D-14DFCB864D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4" y="6277323"/>
            <a:ext cx="1210491" cy="29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200A43-EA1C-B9A3-D21B-D3BDA53B9E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959003"/>
              </p:ext>
            </p:extLst>
          </p:nvPr>
        </p:nvGraphicFramePr>
        <p:xfrm>
          <a:off x="540542" y="1659349"/>
          <a:ext cx="8937561" cy="508965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637518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424160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434518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451296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555552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434517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300572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6F2322"/>
                          </a:solidFill>
                          <a:latin typeface="+mn-lt"/>
                        </a:rPr>
                        <a:t>WEEK 3</a:t>
                      </a:r>
                      <a:endParaRPr lang="en-GB" sz="1400" b="1">
                        <a:solidFill>
                          <a:srgbClr val="6F232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MONDAY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TUESDAY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WEDNESDAY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THURSDAY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latin typeface="+mn-lt"/>
                        </a:rPr>
                        <a:t>FRIDAY</a:t>
                      </a:r>
                      <a:endParaRPr lang="en-GB" sz="1400" b="1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477299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846054"/>
                          </a:solidFill>
                          <a:latin typeface="+mn-lt"/>
                        </a:rPr>
                        <a:t>Soup</a:t>
                      </a:r>
                      <a:endParaRPr lang="en-GB" sz="1400" b="1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Soup of the day served with freshly baked bread, toppings butter &amp; dairy free spread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Classic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en-GB" sz="100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kumimoji="0" lang="en-GB" sz="1000" b="1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100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50 /50 Penne pasta                    Carbonara sauce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100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</a:rPr>
                        <a:t>Tomato &amp; basil sauce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US" sz="1000" b="0" kern="100" spc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000" b="0" kern="100" spc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Chicken fajitas           </a:t>
                      </a:r>
                      <a:r>
                        <a:rPr lang="en-US" sz="1000" b="0" kern="100" spc="0" baseline="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1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 cream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GB" sz="1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Guacamole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GB" sz="1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Flour Tortilla</a:t>
                      </a:r>
                      <a:endParaRPr lang="en-GB" sz="1000" b="1" kern="100" spc="0" dirty="0">
                        <a:solidFill>
                          <a:srgbClr val="846054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en-GB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Chilli con carne</a:t>
                      </a:r>
                      <a:r>
                        <a:rPr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Nachos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Salsa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Guacamole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 cream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kumimoji="0" lang="en-GB" sz="1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Roast Turkey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Yorkshire pudding    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846054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Gravy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000" kern="100" baseline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Sausages</a:t>
                      </a:r>
                      <a:endParaRPr lang="en-GB" sz="1000" kern="100" baseline="0" dirty="0">
                        <a:solidFill>
                          <a:srgbClr val="846054"/>
                        </a:solidFill>
                        <a:effectLst/>
                        <a:latin typeface="+mn-lt"/>
                      </a:endParaRP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000" kern="100" baseline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    Fish fingers    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000" kern="100" baseline="0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Tartar sauce            </a:t>
                      </a:r>
                      <a:r>
                        <a:rPr lang="en-US" sz="1000" kern="1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Lemon wedges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49967"/>
                  </a:ext>
                </a:extLst>
              </a:tr>
              <a:tr h="6664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Nourish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Roasted squash &amp; sage risotto with toasted pumpkin seeds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Quorn vegetable Fajitas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846054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Five bean &amp; vegetable Chilli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r>
                        <a:rPr lang="en-US" sz="1100" noProof="0" dirty="0">
                          <a:solidFill>
                            <a:srgbClr val="846054"/>
                          </a:solidFill>
                        </a:rPr>
                        <a:t>Broccoli and tomato quiche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Fishless fingers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54707"/>
                  </a:ext>
                </a:extLst>
              </a:tr>
              <a:tr h="679554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Sides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Garlic</a:t>
                      </a:r>
                      <a:r>
                        <a:rPr lang="en-US" sz="1100" baseline="0" dirty="0">
                          <a:solidFill>
                            <a:srgbClr val="846054"/>
                          </a:solidFill>
                        </a:rPr>
                        <a:t> Bread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Broccoli </a:t>
                      </a:r>
                    </a:p>
                    <a:p>
                      <a:pPr mar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Italian roast</a:t>
                      </a:r>
                      <a:r>
                        <a:rPr lang="en-GB" sz="1100" baseline="0" dirty="0">
                          <a:solidFill>
                            <a:srgbClr val="846054"/>
                          </a:solidFill>
                        </a:rPr>
                        <a:t> vegetables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Mexican rice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Sweetcorn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Red cabbage slaw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50/50 rice</a:t>
                      </a:r>
                      <a:endParaRPr lang="en-US" sz="1100" dirty="0">
                        <a:solidFill>
                          <a:srgbClr val="846054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        Sweetcorn           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“Waste knot” veg of the week     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Skin on roast potatoes  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Broccoli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 Carrots 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10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Baked beans</a:t>
                      </a:r>
                    </a:p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Peas                                   Chips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  <a:tr h="30057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846054"/>
                          </a:solidFill>
                          <a:latin typeface="+mn-lt"/>
                        </a:rPr>
                        <a:t>Jacket Potato Bar</a:t>
                      </a:r>
                      <a:endParaRPr lang="en-GB" sz="1400" b="1" dirty="0">
                        <a:solidFill>
                          <a:srgbClr val="846054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Baked potato with cheese &amp; baked beans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941084"/>
                  </a:ext>
                </a:extLst>
              </a:tr>
              <a:tr h="300572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Salad bar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Seasonal salads, daily protein item, fresh baked bread all complimented with daily dressings and toppings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9800031"/>
                  </a:ext>
                </a:extLst>
              </a:tr>
              <a:tr h="666486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Dessert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Apple oaty crumble </a:t>
                      </a:r>
                      <a:r>
                        <a:rPr lang="en-GB" sz="1100" noProof="0">
                          <a:solidFill>
                            <a:srgbClr val="846054"/>
                          </a:solidFill>
                        </a:rPr>
                        <a:t>&amp; cream</a:t>
                      </a:r>
                      <a:endParaRPr lang="en-GB" sz="110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Pudding pots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Chocolate sponge &amp; chocolate custard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Cheesecake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1100" noProof="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r>
                        <a:rPr lang="en-GB" sz="1100" noProof="0" dirty="0">
                          <a:solidFill>
                            <a:srgbClr val="846054"/>
                          </a:solidFill>
                        </a:rPr>
                        <a:t>Pudding pots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GB" sz="1100" noProof="0" dirty="0">
                        <a:solidFill>
                          <a:srgbClr val="846054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295822"/>
                  </a:ext>
                </a:extLst>
              </a:tr>
              <a:tr h="509665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846054"/>
                          </a:solidFill>
                          <a:latin typeface="+mn-lt"/>
                        </a:rPr>
                        <a:t>Fruit &amp; potted desserts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846054"/>
                          </a:solidFill>
                          <a:effectLst/>
                          <a:latin typeface="+mn-lt"/>
                        </a:rPr>
                        <a:t>Fresh cut and whole fruits of the day, ripe and ready to eat, plus freshly made yoghurts and daily dessert pots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846054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829700"/>
                  </a:ext>
                </a:extLst>
              </a:tr>
            </a:tbl>
          </a:graphicData>
        </a:graphic>
      </p:graphicFrame>
      <p:pic>
        <p:nvPicPr>
          <p:cNvPr id="9" name="Graphic 8">
            <a:extLst>
              <a:ext uri="{FF2B5EF4-FFF2-40B4-BE49-F238E27FC236}">
                <a16:creationId xmlns:a16="http://schemas.microsoft.com/office/drawing/2014/main" id="{D603EE29-456E-5D7E-1678-6D829E789D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7964" y="182587"/>
            <a:ext cx="2850069" cy="1413110"/>
          </a:xfrm>
          <a:prstGeom prst="rect">
            <a:avLst/>
          </a:prstGeom>
        </p:spPr>
      </p:pic>
      <p:pic>
        <p:nvPicPr>
          <p:cNvPr id="10" name="Picture 9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E95DB8-87B8-805E-79A5-18DC8B37A49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4" y="6277323"/>
            <a:ext cx="1210491" cy="29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24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587A3C-DC0F-760F-92D2-47944CEB2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42101"/>
              </p:ext>
            </p:extLst>
          </p:nvPr>
        </p:nvGraphicFramePr>
        <p:xfrm>
          <a:off x="331363" y="1881352"/>
          <a:ext cx="8763726" cy="346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980">
                  <a:extLst>
                    <a:ext uri="{9D8B030D-6E8A-4147-A177-3AD203B41FA5}">
                      <a16:colId xmlns:a16="http://schemas.microsoft.com/office/drawing/2014/main" val="1539316922"/>
                    </a:ext>
                  </a:extLst>
                </a:gridCol>
                <a:gridCol w="1490762">
                  <a:extLst>
                    <a:ext uri="{9D8B030D-6E8A-4147-A177-3AD203B41FA5}">
                      <a16:colId xmlns:a16="http://schemas.microsoft.com/office/drawing/2014/main" val="2143198077"/>
                    </a:ext>
                  </a:extLst>
                </a:gridCol>
                <a:gridCol w="1508689">
                  <a:extLst>
                    <a:ext uri="{9D8B030D-6E8A-4147-A177-3AD203B41FA5}">
                      <a16:colId xmlns:a16="http://schemas.microsoft.com/office/drawing/2014/main" val="1308293729"/>
                    </a:ext>
                  </a:extLst>
                </a:gridCol>
                <a:gridCol w="1526232">
                  <a:extLst>
                    <a:ext uri="{9D8B030D-6E8A-4147-A177-3AD203B41FA5}">
                      <a16:colId xmlns:a16="http://schemas.microsoft.com/office/drawing/2014/main" val="2312689968"/>
                    </a:ext>
                  </a:extLst>
                </a:gridCol>
                <a:gridCol w="1499918">
                  <a:extLst>
                    <a:ext uri="{9D8B030D-6E8A-4147-A177-3AD203B41FA5}">
                      <a16:colId xmlns:a16="http://schemas.microsoft.com/office/drawing/2014/main" val="2055533274"/>
                    </a:ext>
                  </a:extLst>
                </a:gridCol>
                <a:gridCol w="1491145">
                  <a:extLst>
                    <a:ext uri="{9D8B030D-6E8A-4147-A177-3AD203B41FA5}">
                      <a16:colId xmlns:a16="http://schemas.microsoft.com/office/drawing/2014/main" val="3361764410"/>
                    </a:ext>
                  </a:extLst>
                </a:gridCol>
              </a:tblGrid>
              <a:tr h="346468">
                <a:tc>
                  <a:txBody>
                    <a:bodyPr/>
                    <a:lstStyle/>
                    <a:p>
                      <a:pPr algn="ctr"/>
                      <a:endParaRPr lang="en-GB" sz="9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u="none">
                          <a:solidFill>
                            <a:schemeClr val="bg1"/>
                          </a:solidFill>
                          <a:latin typeface="+mn-lt"/>
                        </a:rPr>
                        <a:t>MONDAY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u="none">
                          <a:solidFill>
                            <a:schemeClr val="bg1"/>
                          </a:solidFill>
                          <a:latin typeface="+mn-lt"/>
                        </a:rPr>
                        <a:t>TUESDAY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u="none">
                          <a:solidFill>
                            <a:schemeClr val="bg1"/>
                          </a:solidFill>
                          <a:latin typeface="+mn-lt"/>
                        </a:rPr>
                        <a:t>WEDNESDAY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u="none">
                          <a:solidFill>
                            <a:schemeClr val="bg1"/>
                          </a:solidFill>
                          <a:latin typeface="+mn-lt"/>
                        </a:rPr>
                        <a:t>THURSDAY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i="0" u="none">
                          <a:solidFill>
                            <a:schemeClr val="bg1"/>
                          </a:solidFill>
                          <a:latin typeface="+mn-lt"/>
                        </a:rPr>
                        <a:t>FRIDAY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60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331759"/>
                  </a:ext>
                </a:extLst>
              </a:tr>
            </a:tbl>
          </a:graphicData>
        </a:graphic>
      </p:graphicFrame>
      <p:pic>
        <p:nvPicPr>
          <p:cNvPr id="2" name="Graphic 1">
            <a:extLst>
              <a:ext uri="{FF2B5EF4-FFF2-40B4-BE49-F238E27FC236}">
                <a16:creationId xmlns:a16="http://schemas.microsoft.com/office/drawing/2014/main" id="{54042FE4-757C-75F4-5C8A-F4BA955D1D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94445" y="249173"/>
            <a:ext cx="3517109" cy="1481544"/>
          </a:xfrm>
          <a:prstGeom prst="rect">
            <a:avLst/>
          </a:prstGeom>
        </p:spPr>
      </p:pic>
      <p:pic>
        <p:nvPicPr>
          <p:cNvPr id="4" name="Picture 3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D7E0AC37-3925-79F4-CA73-61A06CF3E61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754" y="6277323"/>
            <a:ext cx="1210491" cy="295704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817002"/>
              </p:ext>
            </p:extLst>
          </p:nvPr>
        </p:nvGraphicFramePr>
        <p:xfrm>
          <a:off x="998483" y="2227820"/>
          <a:ext cx="8145322" cy="3586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659">
                  <a:extLst>
                    <a:ext uri="{9D8B030D-6E8A-4147-A177-3AD203B41FA5}">
                      <a16:colId xmlns:a16="http://schemas.microsoft.com/office/drawing/2014/main" val="804190061"/>
                    </a:ext>
                  </a:extLst>
                </a:gridCol>
                <a:gridCol w="1341658">
                  <a:extLst>
                    <a:ext uri="{9D8B030D-6E8A-4147-A177-3AD203B41FA5}">
                      <a16:colId xmlns:a16="http://schemas.microsoft.com/office/drawing/2014/main" val="3853247708"/>
                    </a:ext>
                  </a:extLst>
                </a:gridCol>
                <a:gridCol w="1582214">
                  <a:extLst>
                    <a:ext uri="{9D8B030D-6E8A-4147-A177-3AD203B41FA5}">
                      <a16:colId xmlns:a16="http://schemas.microsoft.com/office/drawing/2014/main" val="1559102586"/>
                    </a:ext>
                  </a:extLst>
                </a:gridCol>
                <a:gridCol w="1600611">
                  <a:extLst>
                    <a:ext uri="{9D8B030D-6E8A-4147-A177-3AD203B41FA5}">
                      <a16:colId xmlns:a16="http://schemas.microsoft.com/office/drawing/2014/main" val="1440141765"/>
                    </a:ext>
                  </a:extLst>
                </a:gridCol>
                <a:gridCol w="1573017">
                  <a:extLst>
                    <a:ext uri="{9D8B030D-6E8A-4147-A177-3AD203B41FA5}">
                      <a16:colId xmlns:a16="http://schemas.microsoft.com/office/drawing/2014/main" val="1623353684"/>
                    </a:ext>
                  </a:extLst>
                </a:gridCol>
                <a:gridCol w="1463163">
                  <a:extLst>
                    <a:ext uri="{9D8B030D-6E8A-4147-A177-3AD203B41FA5}">
                      <a16:colId xmlns:a16="http://schemas.microsoft.com/office/drawing/2014/main" val="1995928316"/>
                    </a:ext>
                  </a:extLst>
                </a:gridCol>
              </a:tblGrid>
              <a:tr h="717353"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solidFill>
                            <a:schemeClr val="tx1"/>
                          </a:solidFill>
                          <a:latin typeface="Montserrat Medium"/>
                        </a:rPr>
                        <a:t>Week 1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HH smoky hot dogs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Baked wedges,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 Beans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Roast chicken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Roast potatoes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 Vegetables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 Gravy </a:t>
                      </a:r>
                    </a:p>
                    <a:p>
                      <a:pPr algn="ctr"/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Pupils' choice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Jacket potatoes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Cheese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 Tuna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 Beans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Turkey meatballs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  Tomato sauce Wholemeal pasta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794012"/>
                  </a:ext>
                </a:extLst>
              </a:tr>
              <a:tr h="369831">
                <a:tc vMerge="1">
                  <a:txBody>
                    <a:bodyPr/>
                    <a:lstStyle/>
                    <a:p>
                      <a:pPr algn="ctr"/>
                      <a:endParaRPr lang="en-GB" sz="9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Fresh fruit, Dessert, yoghurt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296484"/>
                  </a:ext>
                </a:extLst>
              </a:tr>
              <a:tr h="717353"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solidFill>
                            <a:schemeClr val="tx1"/>
                          </a:solidFill>
                          <a:latin typeface="Montserrat Medium"/>
                        </a:rPr>
                        <a:t>Week 2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Pizza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Parmentier potatoes, Vegetable sticks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Barbecue chicken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Crushed potato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 Sweetcorn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Fish fingers wraps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Crushed peas 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Lemon &amp; tomato mayo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 Macaroni cheese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Garlic bread slicks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Broccoli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Ham and cheese </a:t>
                      </a:r>
                      <a:r>
                        <a:rPr lang="en-US" sz="1100" dirty="0" err="1">
                          <a:solidFill>
                            <a:srgbClr val="846054"/>
                          </a:solidFill>
                        </a:rPr>
                        <a:t>omelette</a:t>
                      </a:r>
                      <a:endParaRPr lang="en-US" sz="1100" dirty="0">
                        <a:solidFill>
                          <a:srgbClr val="846054"/>
                        </a:solidFill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Chips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Salad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403053"/>
                  </a:ext>
                </a:extLst>
              </a:tr>
              <a:tr h="369831">
                <a:tc vMerge="1">
                  <a:txBody>
                    <a:bodyPr/>
                    <a:lstStyle/>
                    <a:p>
                      <a:pPr algn="ctr"/>
                      <a:endParaRPr lang="en-GB" sz="9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846054"/>
                          </a:solidFill>
                        </a:rPr>
                        <a:t>Fresh fruit, Dessert, yoghurt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891502"/>
                  </a:ext>
                </a:extLst>
              </a:tr>
              <a:tr h="508840"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solidFill>
                            <a:schemeClr val="tx1"/>
                          </a:solidFill>
                          <a:latin typeface="Montserrat Medium"/>
                        </a:rPr>
                        <a:t>Week 3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Salmon goujons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Chips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Peas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Ham, eggs &amp; sauté potatoes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Cucumber sticks</a:t>
                      </a:r>
                    </a:p>
                    <a:p>
                      <a:pPr algn="ctr"/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Honey Chicken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Rice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Slaw</a:t>
                      </a:r>
                      <a:endParaRPr lang="en-US" sz="1100" dirty="0">
                        <a:solidFill>
                          <a:srgbClr val="846054"/>
                        </a:solidFill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Pizza 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Crudites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rgbClr val="846054"/>
                          </a:solidFill>
                        </a:rPr>
                        <a:t>Hummus</a:t>
                      </a:r>
                      <a:endParaRPr lang="en-GB" sz="1100" dirty="0">
                        <a:solidFill>
                          <a:srgbClr val="846054"/>
                        </a:solidFill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Sausage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Mash potatoes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rgbClr val="846054"/>
                          </a:solidFill>
                        </a:rPr>
                        <a:t>Baked beans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607078"/>
                  </a:ext>
                </a:extLst>
              </a:tr>
              <a:tr h="425743">
                <a:tc vMerge="1">
                  <a:txBody>
                    <a:bodyPr/>
                    <a:lstStyle/>
                    <a:p>
                      <a:pPr algn="ctr"/>
                      <a:endParaRPr lang="en-GB" sz="900" b="1" i="0">
                        <a:solidFill>
                          <a:schemeClr val="bg1"/>
                        </a:solidFill>
                        <a:latin typeface="Montserrat Medium" panose="00000600000000000000" pitchFamily="50" charset="0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460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dirty="0">
                          <a:solidFill>
                            <a:srgbClr val="846054"/>
                          </a:solidFill>
                          <a:latin typeface="+mn-lt"/>
                        </a:rPr>
                        <a:t>Fresh fruit, Dessert, yoghurt </a:t>
                      </a: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b="1" i="0" u="none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80526" marR="80526" marT="40263" marB="4026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420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7057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91537f0-4ec5-4387-b947-17ee3cf84d8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B96BB48DEA9449AE8C31273FBE1F04" ma:contentTypeVersion="16" ma:contentTypeDescription="Create a new document." ma:contentTypeScope="" ma:versionID="119c60099b23d6f79da7ac98e910d662">
  <xsd:schema xmlns:xsd="http://www.w3.org/2001/XMLSchema" xmlns:xs="http://www.w3.org/2001/XMLSchema" xmlns:p="http://schemas.microsoft.com/office/2006/metadata/properties" xmlns:ns3="991537f0-4ec5-4387-b947-17ee3cf84d8d" xmlns:ns4="ac077174-6c90-42d0-8820-108929038177" targetNamespace="http://schemas.microsoft.com/office/2006/metadata/properties" ma:root="true" ma:fieldsID="226048144478c7a84e5c989495915f2d" ns3:_="" ns4:_="">
    <xsd:import namespace="991537f0-4ec5-4387-b947-17ee3cf84d8d"/>
    <xsd:import namespace="ac077174-6c90-42d0-8820-10892903817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1537f0-4ec5-4387-b947-17ee3cf84d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77174-6c90-42d0-8820-10892903817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923673-06B5-45C9-B522-84E91A73428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A892B7-3CB5-4B22-B782-815AE7D4658F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elements/1.1/"/>
    <ds:schemaRef ds:uri="ac077174-6c90-42d0-8820-108929038177"/>
    <ds:schemaRef ds:uri="http://schemas.openxmlformats.org/package/2006/metadata/core-properties"/>
    <ds:schemaRef ds:uri="991537f0-4ec5-4387-b947-17ee3cf84d8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93E74BA-A382-4916-A9DE-43527774F408}">
  <ds:schemaRefs>
    <ds:schemaRef ds:uri="991537f0-4ec5-4387-b947-17ee3cf84d8d"/>
    <ds:schemaRef ds:uri="ac077174-6c90-42d0-8820-10892903817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94</TotalTime>
  <Words>956</Words>
  <Application>Microsoft Office PowerPoint</Application>
  <PresentationFormat>A4 Paper (210x297 mm)</PresentationFormat>
  <Paragraphs>322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Montserrat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Amelia Mcdougall</dc:creator>
  <cp:lastModifiedBy>Catering Manager</cp:lastModifiedBy>
  <cp:revision>26</cp:revision>
  <cp:lastPrinted>2026-09-14T09:58:57Z</cp:lastPrinted>
  <dcterms:created xsi:type="dcterms:W3CDTF">2023-08-09T11:54:49Z</dcterms:created>
  <dcterms:modified xsi:type="dcterms:W3CDTF">2026-09-14T10:17:35Z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0x01010002B96BB48DEA9449AE8C31273FBE1F04</vt:lpwstr>
  </property>
  <property fmtid="{D5CDD505-2E9C-101B-9397-08002B2CF9AE}" pid="3" name="MediaServiceImageTags">
    <vt:lpwstr/>
  </property>
</Properties>
</file>